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2" r:id="rId4"/>
    <p:sldId id="273" r:id="rId5"/>
    <p:sldId id="274" r:id="rId6"/>
    <p:sldId id="270" r:id="rId7"/>
    <p:sldId id="278" r:id="rId8"/>
    <p:sldId id="271" r:id="rId9"/>
    <p:sldId id="276" r:id="rId10"/>
    <p:sldId id="277" r:id="rId11"/>
    <p:sldId id="275" r:id="rId12"/>
    <p:sldId id="266" r:id="rId13"/>
    <p:sldId id="287" r:id="rId14"/>
    <p:sldId id="288" r:id="rId15"/>
    <p:sldId id="289" r:id="rId16"/>
    <p:sldId id="267" r:id="rId17"/>
    <p:sldId id="291" r:id="rId18"/>
    <p:sldId id="295" r:id="rId19"/>
    <p:sldId id="292" r:id="rId20"/>
    <p:sldId id="293" r:id="rId21"/>
    <p:sldId id="290" r:id="rId22"/>
    <p:sldId id="261" r:id="rId23"/>
    <p:sldId id="296" r:id="rId24"/>
    <p:sldId id="297" r:id="rId25"/>
    <p:sldId id="298" r:id="rId26"/>
    <p:sldId id="299" r:id="rId27"/>
    <p:sldId id="262" r:id="rId28"/>
    <p:sldId id="300" r:id="rId29"/>
    <p:sldId id="280" r:id="rId30"/>
    <p:sldId id="281" r:id="rId31"/>
    <p:sldId id="258" r:id="rId32"/>
    <p:sldId id="263" r:id="rId33"/>
    <p:sldId id="257" r:id="rId34"/>
    <p:sldId id="265" r:id="rId35"/>
    <p:sldId id="264" r:id="rId36"/>
    <p:sldId id="259" r:id="rId37"/>
    <p:sldId id="260" r:id="rId38"/>
    <p:sldId id="282" r:id="rId39"/>
    <p:sldId id="285" r:id="rId40"/>
    <p:sldId id="284" r:id="rId41"/>
    <p:sldId id="279" r:id="rId42"/>
    <p:sldId id="283" r:id="rId43"/>
    <p:sldId id="286" r:id="rId44"/>
    <p:sldId id="269" r:id="rId45"/>
    <p:sldId id="301" r:id="rId46"/>
    <p:sldId id="30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F1EE2-94A6-44B0-887D-8FE9AA382929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022F2-44AA-48B3-92A5-CC2C9F444FF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Níveis de Modularidade</a:t>
            </a:r>
            <a:endParaRPr 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886200"/>
            <a:ext cx="7620000" cy="1752600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‘Modularidade: Conectando padrões e processos em evolução multivariada’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4031"/>
            <a:ext cx="9144000" cy="4169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30480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Developmental modules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038897" cy="616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" y="101025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Divergent integration within developmental modules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6600" y="685800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WT and Bmp mutant matrix correlation = 0.3</a:t>
            </a:r>
            <a:endParaRPr lang="en-US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048" y="1"/>
            <a:ext cx="8172751" cy="6906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7058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Remodeling: </a:t>
            </a:r>
          </a:p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functional to developmental modularity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5058" name="Picture 2" descr="Image result for masticatory syste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99" y="2209800"/>
            <a:ext cx="8964701" cy="304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905000" y="563880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Corruccini and Beecher 1982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squirrel monkey eat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198" y="1905000"/>
            <a:ext cx="3662802" cy="2514600"/>
          </a:xfrm>
          <a:prstGeom prst="rect">
            <a:avLst/>
          </a:prstGeom>
          <a:noFill/>
        </p:spPr>
      </p:pic>
      <p:sp>
        <p:nvSpPr>
          <p:cNvPr id="46082" name="AutoShape 2" descr="Image result for hard foo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4" name="AutoShape 4" descr="Image result for hard foo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6086" name="Picture 6" descr="Image result for hard foo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1" y="4648200"/>
            <a:ext cx="2514599" cy="1742792"/>
          </a:xfrm>
          <a:prstGeom prst="rect">
            <a:avLst/>
          </a:prstGeom>
          <a:noFill/>
        </p:spPr>
      </p:pic>
      <p:pic>
        <p:nvPicPr>
          <p:cNvPr id="46088" name="Picture 8" descr="Image result for soft foo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4711337"/>
            <a:ext cx="2743200" cy="1841863"/>
          </a:xfrm>
          <a:prstGeom prst="rect">
            <a:avLst/>
          </a:prstGeom>
          <a:noFill/>
        </p:spPr>
      </p:pic>
      <p:pic>
        <p:nvPicPr>
          <p:cNvPr id="7" name="Picture 4" descr="Image result for squirrel monkey eat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9198" y="1905000"/>
            <a:ext cx="3662802" cy="2514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400" y="37058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Divergent masticatory demands and occlusal development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9050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N = 22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4400" y="19050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N = 17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660" y="228600"/>
            <a:ext cx="920532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219200" y="4787205"/>
            <a:ext cx="701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Mean trait correlation in soft diet = 0.48</a:t>
            </a:r>
          </a:p>
          <a:p>
            <a:pPr algn="ctr"/>
            <a:endParaRPr lang="pt-BR" sz="2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Mean trait correlation in hard diet = 0.68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Performace selection: </a:t>
            </a:r>
          </a:p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functional to evolutionary modularity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 descr="Image result for Gasterosteus aculeat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362200"/>
            <a:ext cx="4490721" cy="304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14400" y="25146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Three-spined sticleback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524000"/>
            <a:ext cx="368617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114800"/>
            <a:ext cx="4114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752600" y="56388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Opercular four bar lever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33478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Jamnickzy et al.2014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9" y="1714500"/>
            <a:ext cx="9090237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524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Biomechanical differences in the 4-bar lever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581400" y="1676400"/>
            <a:ext cx="12954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43400" y="990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marine ancestral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Straight Arrow Connector 6"/>
          <p:cNvCxnSpPr>
            <a:stCxn id="4" idx="0"/>
          </p:cNvCxnSpPr>
          <p:nvPr/>
        </p:nvCxnSpPr>
        <p:spPr>
          <a:xfrm flipV="1">
            <a:off x="4229100" y="1371600"/>
            <a:ext cx="419100" cy="3048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248400" y="3200400"/>
            <a:ext cx="457200" cy="14478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8" idx="4"/>
          </p:cNvCxnSpPr>
          <p:nvPr/>
        </p:nvCxnSpPr>
        <p:spPr>
          <a:xfrm flipH="1">
            <a:off x="6096000" y="4648200"/>
            <a:ext cx="381000" cy="160020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33600" y="6243935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transmission coeficient (mechanical efficiency)</a:t>
            </a:r>
            <a:endParaRPr lang="en-US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2" y="1600200"/>
            <a:ext cx="9116288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1524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Shape variation explains variation in K</a:t>
            </a:r>
            <a:r>
              <a:rPr lang="pt-BR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914400"/>
            <a:ext cx="6783572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52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Stability of pattern and magnitudes across populations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267200"/>
            <a:ext cx="703690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894" y="-76200"/>
            <a:ext cx="767030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934200" y="60960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Times New Roman" pitchFamily="18" charset="0"/>
                <a:cs typeface="Times New Roman" pitchFamily="18" charset="0"/>
              </a:rPr>
              <a:t>Cheverud 1996</a:t>
            </a:r>
          </a:p>
          <a:p>
            <a:r>
              <a:rPr lang="pt-BR" sz="2000" dirty="0" smtClean="0">
                <a:latin typeface="Times New Roman" pitchFamily="18" charset="0"/>
                <a:cs typeface="Times New Roman" pitchFamily="18" charset="0"/>
              </a:rPr>
              <a:t>Klingenberg 2008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228600"/>
            <a:ext cx="3276600" cy="1676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29200" y="2667000"/>
            <a:ext cx="3276600" cy="1676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" y="2590800"/>
            <a:ext cx="3276600" cy="1676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5600" y="5029200"/>
            <a:ext cx="3276600" cy="16764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4600" y="15240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PATTERNS WITHIN POPULATION/</a:t>
            </a:r>
          </a:p>
          <a:p>
            <a:pPr algn="ctr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SPECIES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71600" y="1828800"/>
            <a:ext cx="6477000" cy="838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71600" y="4267200"/>
            <a:ext cx="6477000" cy="838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62400" y="3048000"/>
            <a:ext cx="1143000" cy="1295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7200" y="518160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PATTERNS</a:t>
            </a:r>
          </a:p>
          <a:p>
            <a:pPr algn="ctr"/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ACROSS</a:t>
            </a:r>
          </a:p>
          <a:p>
            <a:pPr algn="ctr"/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SPECIES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" y="1074003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INDIVIDUAL</a:t>
            </a:r>
          </a:p>
          <a:p>
            <a:pPr algn="ctr"/>
            <a:r>
              <a:rPr lang="pt-BR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PROCESSES</a:t>
            </a:r>
            <a:endParaRPr lang="en-US" sz="24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5112603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POPULACIONAL</a:t>
            </a:r>
          </a:p>
          <a:p>
            <a:pPr algn="ctr"/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PROCESSES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0" grpId="0"/>
      <p:bldP spid="11" grpId="0" animBg="1"/>
      <p:bldP spid="12" grpId="0" animBg="1"/>
      <p:bldP spid="14" grpId="0" animBg="1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990600"/>
            <a:ext cx="8930261" cy="411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15240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Functional Evo-Devo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5181600"/>
            <a:ext cx="891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‘However, if the goal is to gain na integrated view of the role of development in evolution, the link to function is essential’. </a:t>
            </a: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(Breucker et al. 2006)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6202" y="76200"/>
            <a:ext cx="7561998" cy="676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4038600" y="3657600"/>
            <a:ext cx="1143000" cy="76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24000" y="1905000"/>
            <a:ext cx="1447800" cy="838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1981200"/>
            <a:ext cx="1447800" cy="838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05000" y="4419600"/>
            <a:ext cx="1676400" cy="76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76200"/>
            <a:ext cx="8991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Evolution by selection: </a:t>
            </a:r>
          </a:p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functional to genetic to developmental modularity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8200" y="62484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Albertson et al.2005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1895" y="1981200"/>
            <a:ext cx="4612105" cy="3505200"/>
          </a:xfrm>
          <a:prstGeom prst="rect">
            <a:avLst/>
          </a:prstGeom>
          <a:noFill/>
        </p:spPr>
      </p:pic>
      <p:pic>
        <p:nvPicPr>
          <p:cNvPr id="9" name="Picture 6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28800"/>
            <a:ext cx="4572000" cy="3810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51009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LF: Biting feeder 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8200" y="49530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MZ: Suction feeder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371600"/>
            <a:ext cx="411696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066800"/>
            <a:ext cx="2413258" cy="568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2400" y="253425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Genetic basis of jaw opening and closing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1524000"/>
            <a:ext cx="1219200" cy="1016000"/>
          </a:xfrm>
          <a:prstGeom prst="rect">
            <a:avLst/>
          </a:prstGeom>
          <a:noFill/>
        </p:spPr>
      </p:pic>
      <p:pic>
        <p:nvPicPr>
          <p:cNvPr id="6" name="Picture 8" descr="Related im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1524000"/>
            <a:ext cx="1295400" cy="98450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010400" y="16764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391400" y="2590800"/>
            <a:ext cx="0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24600" y="350520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F2 </a:t>
            </a:r>
          </a:p>
          <a:p>
            <a:pPr algn="ctr"/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QTL mapping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53764"/>
            <a:ext cx="8388289" cy="569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733800" y="4572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Out-lever and closing in-lever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352800" y="838200"/>
            <a:ext cx="419100" cy="3048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76600" y="6320135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Out-lever and opening in-lever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505200" y="6019800"/>
            <a:ext cx="533400" cy="3810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86600" y="312420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Closing </a:t>
            </a:r>
          </a:p>
          <a:p>
            <a:pPr algn="ctr"/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</a:p>
          <a:p>
            <a:pPr algn="ctr"/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Opening</a:t>
            </a:r>
          </a:p>
          <a:p>
            <a:pPr algn="ctr"/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in-lever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924800" y="2590800"/>
            <a:ext cx="0" cy="5334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1" y="549736"/>
            <a:ext cx="6019800" cy="6232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Divergent bone morphogenetic 4 expression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2860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Divergent feeding biomechanics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4343400" y="990600"/>
            <a:ext cx="457200" cy="8382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76400" y="1981200"/>
            <a:ext cx="563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Genetic decoupling </a:t>
            </a:r>
          </a:p>
          <a:p>
            <a:pPr algn="ctr"/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of functional modules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4343400" y="3124200"/>
            <a:ext cx="457200" cy="8382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28800" y="396240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Differential expression of bmp4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780871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Selection within populations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3048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Developmental</a:t>
            </a:r>
          </a:p>
          <a:p>
            <a:pPr algn="ctr"/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modification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Down Arrow 9"/>
          <p:cNvSpPr/>
          <p:nvPr/>
        </p:nvSpPr>
        <p:spPr>
          <a:xfrm rot="2721470">
            <a:off x="2897225" y="4533843"/>
            <a:ext cx="457200" cy="8382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9411337">
            <a:off x="6224175" y="4473399"/>
            <a:ext cx="457200" cy="8382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314950"/>
            <a:ext cx="24479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5286375"/>
            <a:ext cx="229552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981200" y="5334000"/>
            <a:ext cx="563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Species</a:t>
            </a:r>
          </a:p>
          <a:p>
            <a:pPr algn="ctr"/>
            <a:r>
              <a:rPr lang="pt-BR" sz="32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differences</a:t>
            </a:r>
            <a:endParaRPr lang="en-US" sz="32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10134600" cy="6941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15000" y="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Abzhanov et al.2006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Image result for common house mou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0"/>
            <a:ext cx="4038600" cy="2695576"/>
          </a:xfrm>
          <a:prstGeom prst="rect">
            <a:avLst/>
          </a:prstGeom>
          <a:noFill/>
        </p:spPr>
      </p:pic>
      <p:pic>
        <p:nvPicPr>
          <p:cNvPr id="57348" name="Picture 4" descr="Image result for brush furred mou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267200"/>
            <a:ext cx="3050712" cy="1905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2400" y="76200"/>
            <a:ext cx="899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Evolution by selection: </a:t>
            </a:r>
          </a:p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functional to developmental to evolutionary modularity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7352" name="Picture 8" descr="Image result for gibb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2514600"/>
            <a:ext cx="1905000" cy="3108159"/>
          </a:xfrm>
          <a:prstGeom prst="rect">
            <a:avLst/>
          </a:prstGeom>
          <a:noFill/>
        </p:spPr>
      </p:pic>
      <p:pic>
        <p:nvPicPr>
          <p:cNvPr id="57354" name="Picture 10" descr="Image result for rhesus macaqu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1676400"/>
            <a:ext cx="3352800" cy="2233803"/>
          </a:xfrm>
          <a:prstGeom prst="rect">
            <a:avLst/>
          </a:prstGeom>
          <a:noFill/>
        </p:spPr>
      </p:pic>
      <p:pic>
        <p:nvPicPr>
          <p:cNvPr id="57356" name="Picture 12" descr="Image result for silky short-tailed ba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4114800"/>
            <a:ext cx="3276600" cy="253192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724400" y="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Young and Hallgrímsson </a:t>
            </a:r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2005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3221" y="304800"/>
            <a:ext cx="9236412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2860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Pattern and magnitude of integration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71600" y="3315362"/>
            <a:ext cx="6861175" cy="3240088"/>
            <a:chOff x="1371600" y="3617912"/>
            <a:chExt cx="6861175" cy="324008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3617912"/>
              <a:ext cx="6861175" cy="324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5791200" y="5257800"/>
              <a:ext cx="1676400" cy="152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5334000" y="5257800"/>
              <a:ext cx="2133600" cy="990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5334000" y="5410200"/>
              <a:ext cx="457200" cy="838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799" y="1066800"/>
            <a:ext cx="6118313" cy="251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934200" y="63246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Porto et al. 2009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990600"/>
            <a:ext cx="6457950" cy="544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0"/>
            <a:ext cx="5210175" cy="670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8600"/>
            <a:ext cx="7210023" cy="6359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0651" y="0"/>
            <a:ext cx="49549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03909"/>
            <a:ext cx="7010400" cy="6373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47498"/>
            <a:ext cx="9144000" cy="416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04800" y="381000"/>
            <a:ext cx="708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Quantitative genetics models: </a:t>
            </a:r>
          </a:p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Riedl’s hypothesis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0" y="624840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Riedl 1977; Lande 1980; Cheverud 1984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19200"/>
            <a:ext cx="8248165" cy="395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533400"/>
            <a:ext cx="5535282" cy="392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7058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Developmental plasticity: </a:t>
            </a:r>
          </a:p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developmental to genetic modularity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Image result for Rattus norvegicus albin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05000"/>
            <a:ext cx="2031066" cy="2209800"/>
          </a:xfrm>
          <a:prstGeom prst="rect">
            <a:avLst/>
          </a:prstGeom>
          <a:noFill/>
        </p:spPr>
      </p:pic>
      <p:pic>
        <p:nvPicPr>
          <p:cNvPr id="4" name="Picture 2" descr="Image result for Rattus norvegicus albin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3048000"/>
            <a:ext cx="2031066" cy="2209800"/>
          </a:xfrm>
          <a:prstGeom prst="rect">
            <a:avLst/>
          </a:prstGeom>
          <a:noFill/>
        </p:spPr>
      </p:pic>
      <p:pic>
        <p:nvPicPr>
          <p:cNvPr id="5" name="Picture 2" descr="Image result for Rattus norvegicus albin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5934" y="1828800"/>
            <a:ext cx="2031066" cy="2209800"/>
          </a:xfrm>
          <a:prstGeom prst="rect">
            <a:avLst/>
          </a:prstGeom>
          <a:noFill/>
        </p:spPr>
      </p:pic>
      <p:pic>
        <p:nvPicPr>
          <p:cNvPr id="6" name="Picture 2" descr="Image result for Rattus norvegicus albin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1934" y="3352800"/>
            <a:ext cx="2031066" cy="22098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426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CONTROL:</a:t>
            </a:r>
          </a:p>
          <a:p>
            <a:pPr algn="ctr"/>
            <a:r>
              <a:rPr lang="pt-B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diet </a:t>
            </a:r>
            <a:r>
              <a:rPr lang="pt-BR" sz="2400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ad. libitum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528834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EARLY MALNUTRITION:</a:t>
            </a:r>
          </a:p>
          <a:p>
            <a:pPr algn="ctr"/>
            <a:r>
              <a:rPr lang="pt-B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Dams: ½ control diet </a:t>
            </a:r>
            <a:endParaRPr lang="pt-BR" sz="2400" i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7200" y="399294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LATE MALNUTRITION:</a:t>
            </a:r>
          </a:p>
          <a:p>
            <a:pPr algn="ctr"/>
            <a:r>
              <a:rPr lang="pt-B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Pups: low protein diet </a:t>
            </a:r>
            <a:endParaRPr lang="pt-BR" sz="2400" i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800" y="5581471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TOTAL MALNUTRITION:</a:t>
            </a:r>
          </a:p>
          <a:p>
            <a:pPr algn="ctr"/>
            <a:r>
              <a:rPr lang="pt-B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Dams + pups</a:t>
            </a:r>
            <a:endParaRPr lang="pt-BR" sz="2400" i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1595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González et al. 2010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8575"/>
            <a:ext cx="8496300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201" y="1066800"/>
            <a:ext cx="2057399" cy="954088"/>
            <a:chOff x="1371600" y="3617912"/>
            <a:chExt cx="6861175" cy="3240088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3617912"/>
              <a:ext cx="6861175" cy="324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5791200" y="5257800"/>
              <a:ext cx="1676400" cy="152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5334000" y="5257800"/>
              <a:ext cx="2133600" cy="990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5334000" y="5410200"/>
              <a:ext cx="457200" cy="838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6201" y="2362200"/>
            <a:ext cx="2057399" cy="954088"/>
            <a:chOff x="1371600" y="3617912"/>
            <a:chExt cx="6861175" cy="3240088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3617912"/>
              <a:ext cx="6861175" cy="324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5791200" y="5257800"/>
              <a:ext cx="1676400" cy="152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334000" y="5257800"/>
              <a:ext cx="2133600" cy="990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334000" y="5410200"/>
              <a:ext cx="457200" cy="838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133601" y="1143000"/>
            <a:ext cx="2057399" cy="954088"/>
            <a:chOff x="1371600" y="3617912"/>
            <a:chExt cx="6861175" cy="3240088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3617912"/>
              <a:ext cx="6861175" cy="324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4" name="Straight Connector 23"/>
            <p:cNvCxnSpPr/>
            <p:nvPr/>
          </p:nvCxnSpPr>
          <p:spPr>
            <a:xfrm flipV="1">
              <a:off x="5791200" y="5257800"/>
              <a:ext cx="1676400" cy="152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334000" y="5257800"/>
              <a:ext cx="2133600" cy="990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334000" y="5410200"/>
              <a:ext cx="457200" cy="838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133601" y="2362200"/>
            <a:ext cx="2057399" cy="954088"/>
            <a:chOff x="1371600" y="3617912"/>
            <a:chExt cx="6861175" cy="3240088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3617912"/>
              <a:ext cx="6861175" cy="324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9" name="Straight Connector 28"/>
            <p:cNvCxnSpPr/>
            <p:nvPr/>
          </p:nvCxnSpPr>
          <p:spPr>
            <a:xfrm flipV="1">
              <a:off x="5791200" y="5257800"/>
              <a:ext cx="1676400" cy="152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334000" y="5257800"/>
              <a:ext cx="2133600" cy="990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334000" y="5410200"/>
              <a:ext cx="457200" cy="838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419601" y="2286000"/>
            <a:ext cx="2057399" cy="954088"/>
            <a:chOff x="1371600" y="3617912"/>
            <a:chExt cx="6861175" cy="3240088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3617912"/>
              <a:ext cx="6861175" cy="324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4" name="Straight Connector 33"/>
            <p:cNvCxnSpPr/>
            <p:nvPr/>
          </p:nvCxnSpPr>
          <p:spPr>
            <a:xfrm flipV="1">
              <a:off x="5791200" y="5257800"/>
              <a:ext cx="1676400" cy="152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34000" y="5257800"/>
              <a:ext cx="2133600" cy="990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5334000" y="5410200"/>
              <a:ext cx="457200" cy="838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781801" y="2209800"/>
            <a:ext cx="2057399" cy="954088"/>
            <a:chOff x="1371600" y="3617912"/>
            <a:chExt cx="6861175" cy="3240088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3617912"/>
              <a:ext cx="6861175" cy="324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5791200" y="5257800"/>
              <a:ext cx="1676400" cy="152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334000" y="5257800"/>
              <a:ext cx="2133600" cy="990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5334000" y="5410200"/>
              <a:ext cx="457200" cy="838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4343401" y="1143000"/>
            <a:ext cx="2057399" cy="954088"/>
            <a:chOff x="1371600" y="3617912"/>
            <a:chExt cx="6861175" cy="3240088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3617912"/>
              <a:ext cx="6861175" cy="324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44" name="Straight Connector 43"/>
            <p:cNvCxnSpPr/>
            <p:nvPr/>
          </p:nvCxnSpPr>
          <p:spPr>
            <a:xfrm flipV="1">
              <a:off x="5791200" y="5257800"/>
              <a:ext cx="1676400" cy="152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5334000" y="5257800"/>
              <a:ext cx="2133600" cy="990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334000" y="5410200"/>
              <a:ext cx="457200" cy="838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6705601" y="1143000"/>
            <a:ext cx="2057399" cy="954088"/>
            <a:chOff x="1371600" y="3617912"/>
            <a:chExt cx="6861175" cy="3240088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71600" y="3617912"/>
              <a:ext cx="6861175" cy="324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49" name="Straight Connector 48"/>
            <p:cNvCxnSpPr/>
            <p:nvPr/>
          </p:nvCxnSpPr>
          <p:spPr>
            <a:xfrm flipV="1">
              <a:off x="5791200" y="5257800"/>
              <a:ext cx="1676400" cy="1524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5334000" y="5257800"/>
              <a:ext cx="2133600" cy="990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5334000" y="5410200"/>
              <a:ext cx="457200" cy="838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292741"/>
            <a:ext cx="3505200" cy="3572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TextBox 53"/>
          <p:cNvSpPr txBox="1"/>
          <p:nvPr/>
        </p:nvSpPr>
        <p:spPr>
          <a:xfrm>
            <a:off x="609600" y="2286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Same pattern, different magnitude of integration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667000" y="4038600"/>
            <a:ext cx="381000" cy="381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200400" y="4191000"/>
            <a:ext cx="6096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3886200" y="4038600"/>
            <a:ext cx="381000" cy="381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895600" y="36576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r = 0.85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22787" y="3219948"/>
            <a:ext cx="3706813" cy="3638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" name="Oval 61"/>
          <p:cNvSpPr/>
          <p:nvPr/>
        </p:nvSpPr>
        <p:spPr>
          <a:xfrm>
            <a:off x="6781800" y="4038600"/>
            <a:ext cx="381000" cy="381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7315200" y="4191000"/>
            <a:ext cx="60960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001000" y="4038600"/>
            <a:ext cx="381000" cy="381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7010400" y="36576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r = 0.45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1036"/>
            <a:ext cx="9144000" cy="5876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228600" y="15240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Morphological changes aligned </a:t>
            </a:r>
          </a:p>
          <a:p>
            <a:pPr algn="r"/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with ontogenetic variation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959" y="1219200"/>
            <a:ext cx="8949841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400" y="141982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Genetic and environmental effects: </a:t>
            </a:r>
          </a:p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same developmental pathways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107"/>
            <a:ext cx="7696200" cy="682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8780372" cy="4299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400" y="370582"/>
            <a:ext cx="731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Genetic assimilation: </a:t>
            </a:r>
          </a:p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Selection promoting increased canalization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5903893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latin typeface="Times New Roman" pitchFamily="18" charset="0"/>
                <a:cs typeface="Times New Roman" pitchFamily="18" charset="0"/>
              </a:rPr>
              <a:t>Genetic variation in the response to malnutrition stress across individuals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3852547" cy="4572000"/>
          </a:xfrm>
          <a:prstGeom prst="rect">
            <a:avLst/>
          </a:prstGeom>
          <a:noFill/>
        </p:spPr>
      </p:pic>
      <p:pic>
        <p:nvPicPr>
          <p:cNvPr id="1030" name="Picture 6" descr="https://www.ucalgary.ca/utoday/files/utoday/styles/utoday_general_photo/public/brian-hall.jpg?itok=O0iN7zZp&amp;c=6435080cf121e80030720408b8acb90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062227"/>
            <a:ext cx="4267200" cy="45765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Bibliografia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685800"/>
            <a:ext cx="8610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1. </a:t>
            </a:r>
            <a:r>
              <a:rPr lang="en-US" dirty="0" err="1" smtClean="0"/>
              <a:t>Abzhanov</a:t>
            </a:r>
            <a:r>
              <a:rPr lang="en-US" dirty="0" smtClean="0"/>
              <a:t>, A., </a:t>
            </a:r>
            <a:r>
              <a:rPr lang="en-US" dirty="0" err="1" smtClean="0"/>
              <a:t>Kuo</a:t>
            </a:r>
            <a:r>
              <a:rPr lang="en-US" dirty="0" smtClean="0"/>
              <a:t>, W.P., Hartmann, C., Grant, B.R., Grant, P.R. &amp; </a:t>
            </a:r>
            <a:r>
              <a:rPr lang="en-US" dirty="0" err="1" smtClean="0"/>
              <a:t>Tabin</a:t>
            </a:r>
            <a:r>
              <a:rPr lang="en-US" dirty="0" smtClean="0"/>
              <a:t>, C.J. 2006. The </a:t>
            </a:r>
            <a:r>
              <a:rPr lang="en-US" dirty="0" err="1" smtClean="0"/>
              <a:t>calmodulin</a:t>
            </a:r>
            <a:r>
              <a:rPr lang="en-US" dirty="0" smtClean="0"/>
              <a:t> pathway and evolution of elongated beak morphology in Darwin’s finches. </a:t>
            </a:r>
            <a:r>
              <a:rPr lang="en-US" i="1" dirty="0" smtClean="0"/>
              <a:t>Nature</a:t>
            </a:r>
            <a:r>
              <a:rPr lang="en-US" dirty="0" smtClean="0"/>
              <a:t> </a:t>
            </a:r>
            <a:r>
              <a:rPr lang="en-US" b="1" dirty="0" smtClean="0"/>
              <a:t>442</a:t>
            </a:r>
            <a:r>
              <a:rPr lang="en-US" dirty="0" smtClean="0"/>
              <a:t>: 563–567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2.</a:t>
            </a:r>
            <a:r>
              <a:rPr lang="en-US" dirty="0" smtClean="0"/>
              <a:t> Albertson</a:t>
            </a:r>
            <a:r>
              <a:rPr lang="en-US" dirty="0" smtClean="0"/>
              <a:t>, R.C., </a:t>
            </a:r>
            <a:r>
              <a:rPr lang="en-US" dirty="0" err="1" smtClean="0"/>
              <a:t>Streelman</a:t>
            </a:r>
            <a:r>
              <a:rPr lang="en-US" dirty="0" smtClean="0"/>
              <a:t>, J.T., Kocher, T.D. &amp; </a:t>
            </a:r>
            <a:r>
              <a:rPr lang="en-US" dirty="0" err="1" smtClean="0"/>
              <a:t>Yelick</a:t>
            </a:r>
            <a:r>
              <a:rPr lang="en-US" dirty="0" smtClean="0"/>
              <a:t>, P.C. 2005. From The Cover: Integration and evolution of the cichlid mandible: The molecular basis of alternate feeding strategies. </a:t>
            </a:r>
            <a:r>
              <a:rPr lang="en-US" i="1" dirty="0" smtClean="0"/>
              <a:t>Proceedings of the National Academy of Sciences</a:t>
            </a:r>
            <a:r>
              <a:rPr lang="en-US" dirty="0" smtClean="0"/>
              <a:t> </a:t>
            </a:r>
            <a:r>
              <a:rPr lang="en-US" b="1" dirty="0" smtClean="0"/>
              <a:t>102</a:t>
            </a:r>
            <a:r>
              <a:rPr lang="en-US" dirty="0" smtClean="0"/>
              <a:t>: 16287–16292.</a:t>
            </a:r>
          </a:p>
          <a:p>
            <a:r>
              <a:rPr lang="en-US" b="1" dirty="0" smtClean="0"/>
              <a:t>3.</a:t>
            </a:r>
            <a:r>
              <a:rPr lang="en-US" dirty="0" smtClean="0"/>
              <a:t> Berg</a:t>
            </a:r>
            <a:r>
              <a:rPr lang="en-US" dirty="0" smtClean="0"/>
              <a:t>, </a:t>
            </a:r>
            <a:r>
              <a:rPr lang="en-US" dirty="0" err="1" smtClean="0"/>
              <a:t>Raissa</a:t>
            </a:r>
            <a:r>
              <a:rPr lang="en-US" dirty="0" smtClean="0"/>
              <a:t> L. 1960. The Ecological Significance of Correlation Pleiades. </a:t>
            </a:r>
            <a:r>
              <a:rPr lang="en-US" i="1" dirty="0" smtClean="0"/>
              <a:t>Evolution</a:t>
            </a:r>
            <a:r>
              <a:rPr lang="en-US" dirty="0" smtClean="0"/>
              <a:t> </a:t>
            </a:r>
            <a:r>
              <a:rPr lang="en-US" b="1" dirty="0" smtClean="0"/>
              <a:t>14</a:t>
            </a:r>
            <a:r>
              <a:rPr lang="en-US" dirty="0" smtClean="0"/>
              <a:t>: 171–180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4.</a:t>
            </a:r>
            <a:r>
              <a:rPr lang="en-US" dirty="0" smtClean="0"/>
              <a:t> </a:t>
            </a:r>
            <a:r>
              <a:rPr lang="en-US" dirty="0" err="1" smtClean="0"/>
              <a:t>Breuker</a:t>
            </a:r>
            <a:r>
              <a:rPr lang="en-US" dirty="0" smtClean="0"/>
              <a:t>, C.J., </a:t>
            </a:r>
            <a:r>
              <a:rPr lang="en-US" dirty="0" err="1" smtClean="0"/>
              <a:t>Debat</a:t>
            </a:r>
            <a:r>
              <a:rPr lang="en-US" dirty="0" smtClean="0"/>
              <a:t>, V. &amp; </a:t>
            </a:r>
            <a:r>
              <a:rPr lang="en-US" dirty="0" err="1" smtClean="0"/>
              <a:t>Klingenberg</a:t>
            </a:r>
            <a:r>
              <a:rPr lang="en-US" dirty="0" smtClean="0"/>
              <a:t>, C.P. 2006. Functional </a:t>
            </a:r>
            <a:r>
              <a:rPr lang="en-US" dirty="0" err="1" smtClean="0"/>
              <a:t>evo-devo</a:t>
            </a:r>
            <a:r>
              <a:rPr lang="en-US" dirty="0" smtClean="0"/>
              <a:t>. </a:t>
            </a:r>
            <a:r>
              <a:rPr lang="en-US" i="1" dirty="0" smtClean="0"/>
              <a:t>Trends in Ecology &amp; Evolution</a:t>
            </a:r>
            <a:r>
              <a:rPr lang="en-US" dirty="0" smtClean="0"/>
              <a:t> </a:t>
            </a:r>
            <a:r>
              <a:rPr lang="en-US" b="1" dirty="0" smtClean="0"/>
              <a:t>21</a:t>
            </a:r>
            <a:r>
              <a:rPr lang="en-US" dirty="0" smtClean="0"/>
              <a:t>: 488–492.</a:t>
            </a:r>
          </a:p>
          <a:p>
            <a:r>
              <a:rPr lang="en-US" b="1" dirty="0" smtClean="0"/>
              <a:t>5.</a:t>
            </a:r>
            <a:r>
              <a:rPr lang="en-US" dirty="0" smtClean="0"/>
              <a:t> </a:t>
            </a:r>
            <a:r>
              <a:rPr lang="en-US" dirty="0" err="1" smtClean="0"/>
              <a:t>Cheverud</a:t>
            </a:r>
            <a:r>
              <a:rPr lang="en-US" dirty="0" smtClean="0"/>
              <a:t>, J.M. 1996. Developmental integration and the evolution of </a:t>
            </a:r>
            <a:r>
              <a:rPr lang="en-US" dirty="0" err="1" smtClean="0"/>
              <a:t>pleiotropy</a:t>
            </a:r>
            <a:r>
              <a:rPr lang="en-US" dirty="0" smtClean="0"/>
              <a:t>. </a:t>
            </a:r>
            <a:r>
              <a:rPr lang="en-US" i="1" dirty="0" smtClean="0"/>
              <a:t>American Zoologist</a:t>
            </a:r>
            <a:r>
              <a:rPr lang="en-US" dirty="0" smtClean="0"/>
              <a:t> </a:t>
            </a:r>
            <a:r>
              <a:rPr lang="en-US" b="1" dirty="0" smtClean="0"/>
              <a:t>36</a:t>
            </a:r>
            <a:r>
              <a:rPr lang="en-US" dirty="0" smtClean="0"/>
              <a:t>: 44–50.</a:t>
            </a:r>
          </a:p>
          <a:p>
            <a:r>
              <a:rPr lang="en-US" b="1" dirty="0" smtClean="0"/>
              <a:t>6.</a:t>
            </a:r>
            <a:r>
              <a:rPr lang="en-US" dirty="0" smtClean="0"/>
              <a:t> </a:t>
            </a:r>
            <a:r>
              <a:rPr lang="en-US" dirty="0" err="1" smtClean="0"/>
              <a:t>Cheverud</a:t>
            </a:r>
            <a:r>
              <a:rPr lang="en-US" dirty="0" smtClean="0"/>
              <a:t>, James M. 1988. A Comparison of Genetic and Phenotypic Correlations. </a:t>
            </a:r>
            <a:r>
              <a:rPr lang="en-US" i="1" dirty="0" smtClean="0"/>
              <a:t>Evolution</a:t>
            </a:r>
            <a:r>
              <a:rPr lang="en-US" dirty="0" smtClean="0"/>
              <a:t> </a:t>
            </a:r>
            <a:r>
              <a:rPr lang="en-US" b="1" dirty="0" smtClean="0"/>
              <a:t>42</a:t>
            </a:r>
            <a:r>
              <a:rPr lang="en-US" dirty="0" smtClean="0"/>
              <a:t>: 958–958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7.</a:t>
            </a:r>
            <a:r>
              <a:rPr lang="en-US" dirty="0" smtClean="0"/>
              <a:t> </a:t>
            </a:r>
            <a:r>
              <a:rPr lang="en-US" dirty="0" err="1" smtClean="0"/>
              <a:t>Cheverud</a:t>
            </a:r>
            <a:r>
              <a:rPr lang="en-US" dirty="0" smtClean="0"/>
              <a:t>, James M. 1984. Quantitative Genetics and Developmental Constraints on Evolution by Selection. </a:t>
            </a:r>
            <a:r>
              <a:rPr lang="en-US" i="1" dirty="0" smtClean="0"/>
              <a:t>Journal of Theoretical Biology</a:t>
            </a:r>
            <a:r>
              <a:rPr lang="en-US" dirty="0" smtClean="0"/>
              <a:t> </a:t>
            </a:r>
            <a:r>
              <a:rPr lang="en-US" b="1" dirty="0" smtClean="0"/>
              <a:t>110</a:t>
            </a:r>
            <a:r>
              <a:rPr lang="en-US" dirty="0" smtClean="0"/>
              <a:t>: 155–171.</a:t>
            </a:r>
          </a:p>
          <a:p>
            <a:r>
              <a:rPr lang="en-US" b="1" dirty="0" smtClean="0"/>
              <a:t>8.</a:t>
            </a:r>
            <a:r>
              <a:rPr lang="en-US" dirty="0" smtClean="0"/>
              <a:t> </a:t>
            </a:r>
            <a:r>
              <a:rPr lang="en-US" dirty="0" err="1" smtClean="0"/>
              <a:t>Cheverud</a:t>
            </a:r>
            <a:r>
              <a:rPr lang="en-US" dirty="0" smtClean="0"/>
              <a:t>, J.M. 1982. Phenotypic, Genetic, and Environmental Morphological Integration in the Cranium. </a:t>
            </a:r>
            <a:r>
              <a:rPr lang="en-US" i="1" dirty="0" smtClean="0"/>
              <a:t>Evolution</a:t>
            </a:r>
            <a:r>
              <a:rPr lang="en-US" dirty="0" smtClean="0"/>
              <a:t> </a:t>
            </a:r>
            <a:r>
              <a:rPr lang="en-US" b="1" dirty="0" smtClean="0"/>
              <a:t>36</a:t>
            </a:r>
            <a:r>
              <a:rPr lang="en-US" dirty="0" smtClean="0"/>
              <a:t>: 499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9.</a:t>
            </a:r>
            <a:r>
              <a:rPr lang="en-US" dirty="0" smtClean="0"/>
              <a:t> Gonzalez</a:t>
            </a:r>
            <a:r>
              <a:rPr lang="en-US" dirty="0" smtClean="0"/>
              <a:t>, P.N., </a:t>
            </a:r>
            <a:r>
              <a:rPr lang="en-US" dirty="0" err="1" smtClean="0"/>
              <a:t>Oyhenart</a:t>
            </a:r>
            <a:r>
              <a:rPr lang="en-US" dirty="0" smtClean="0"/>
              <a:t>, E.E. &amp; </a:t>
            </a:r>
            <a:r>
              <a:rPr lang="en-US" dirty="0" err="1" smtClean="0"/>
              <a:t>Hallgrímsson</a:t>
            </a:r>
            <a:r>
              <a:rPr lang="en-US" dirty="0" smtClean="0"/>
              <a:t>, B. 2011. Effects of environmental perturbations during postnatal development on the phenotypic integration of the skull. </a:t>
            </a:r>
            <a:r>
              <a:rPr lang="en-US" i="1" dirty="0" smtClean="0"/>
              <a:t>Journal of Experimental Zoology Part B: Molecular and Developmental Evolution</a:t>
            </a:r>
            <a:r>
              <a:rPr lang="en-US" dirty="0" smtClean="0"/>
              <a:t> </a:t>
            </a:r>
            <a:r>
              <a:rPr lang="en-US" b="1" dirty="0" smtClean="0"/>
              <a:t>316B</a:t>
            </a:r>
            <a:r>
              <a:rPr lang="en-US" dirty="0" smtClean="0"/>
              <a:t>: 547–561.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8600"/>
            <a:ext cx="914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10. </a:t>
            </a:r>
            <a:r>
              <a:rPr lang="en-US" dirty="0" err="1" smtClean="0"/>
              <a:t>Hallgrímsson</a:t>
            </a:r>
            <a:r>
              <a:rPr lang="en-US" dirty="0" smtClean="0"/>
              <a:t>, B., Brown, J.J., Ford-Hutchinson, A.F., Sheets, H.D., </a:t>
            </a:r>
            <a:r>
              <a:rPr lang="en-US" dirty="0" err="1" smtClean="0"/>
              <a:t>Zelditch</a:t>
            </a:r>
            <a:r>
              <a:rPr lang="en-US" dirty="0" smtClean="0"/>
              <a:t>, M.L. &amp; </a:t>
            </a:r>
            <a:r>
              <a:rPr lang="en-US" dirty="0" err="1" smtClean="0"/>
              <a:t>Jirik</a:t>
            </a:r>
            <a:r>
              <a:rPr lang="en-US" dirty="0" smtClean="0"/>
              <a:t>, F.R. 2006. The </a:t>
            </a:r>
            <a:r>
              <a:rPr lang="en-US" dirty="0" err="1" smtClean="0"/>
              <a:t>brachymorph</a:t>
            </a:r>
            <a:r>
              <a:rPr lang="en-US" dirty="0" smtClean="0"/>
              <a:t> mouse and the developmental-genetic basis for canalization and morphological integration. </a:t>
            </a:r>
            <a:r>
              <a:rPr lang="en-US" i="1" dirty="0" smtClean="0"/>
              <a:t>Evolution &amp; development</a:t>
            </a:r>
            <a:r>
              <a:rPr lang="en-US" dirty="0" smtClean="0"/>
              <a:t> </a:t>
            </a:r>
            <a:r>
              <a:rPr lang="en-US" b="1" dirty="0" smtClean="0"/>
              <a:t>8</a:t>
            </a:r>
            <a:r>
              <a:rPr lang="en-US" dirty="0" smtClean="0"/>
              <a:t>: 61–73.</a:t>
            </a:r>
          </a:p>
          <a:p>
            <a:r>
              <a:rPr lang="en-US" b="1" dirty="0" smtClean="0"/>
              <a:t>11. </a:t>
            </a:r>
            <a:r>
              <a:rPr lang="en-US" dirty="0" err="1" smtClean="0"/>
              <a:t>Hallgrímsson</a:t>
            </a:r>
            <a:r>
              <a:rPr lang="en-US" dirty="0" smtClean="0"/>
              <a:t>, B., </a:t>
            </a:r>
            <a:r>
              <a:rPr lang="en-US" dirty="0" err="1" smtClean="0"/>
              <a:t>Jamniczky</a:t>
            </a:r>
            <a:r>
              <a:rPr lang="en-US" dirty="0" smtClean="0"/>
              <a:t>, H., Young, N.M., </a:t>
            </a:r>
            <a:r>
              <a:rPr lang="en-US" dirty="0" err="1" smtClean="0"/>
              <a:t>Rolian</a:t>
            </a:r>
            <a:r>
              <a:rPr lang="en-US" dirty="0" smtClean="0"/>
              <a:t>, C., Parsons, T.E., </a:t>
            </a:r>
            <a:r>
              <a:rPr lang="en-US" dirty="0" err="1" smtClean="0"/>
              <a:t>Boughner</a:t>
            </a:r>
            <a:r>
              <a:rPr lang="en-US" dirty="0" smtClean="0"/>
              <a:t>, J.C., </a:t>
            </a:r>
            <a:r>
              <a:rPr lang="en-US" i="1" dirty="0" smtClean="0"/>
              <a:t>et al.</a:t>
            </a:r>
            <a:r>
              <a:rPr lang="en-US" dirty="0" smtClean="0"/>
              <a:t> 2009. Deciphering the Palimpsest: Studying the Relationship Between Morphological Integration and Phenotypic </a:t>
            </a:r>
            <a:r>
              <a:rPr lang="en-US" dirty="0" err="1" smtClean="0"/>
              <a:t>Covariation</a:t>
            </a:r>
            <a:r>
              <a:rPr lang="en-US" dirty="0" smtClean="0"/>
              <a:t>. </a:t>
            </a:r>
            <a:r>
              <a:rPr lang="en-US" i="1" dirty="0" smtClean="0"/>
              <a:t>Evolutionary Biology</a:t>
            </a:r>
            <a:r>
              <a:rPr lang="en-US" dirty="0" smtClean="0"/>
              <a:t> </a:t>
            </a:r>
            <a:r>
              <a:rPr lang="en-US" b="1" dirty="0" smtClean="0"/>
              <a:t>36</a:t>
            </a:r>
            <a:r>
              <a:rPr lang="en-US" dirty="0" smtClean="0"/>
              <a:t>: 355–376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12. </a:t>
            </a:r>
            <a:r>
              <a:rPr lang="en-US" dirty="0" err="1" smtClean="0"/>
              <a:t>Jamniczky</a:t>
            </a:r>
            <a:r>
              <a:rPr lang="en-US" dirty="0" smtClean="0"/>
              <a:t>, H.A., Harper, E.E., Garner, R., </a:t>
            </a:r>
            <a:r>
              <a:rPr lang="en-US" dirty="0" err="1" smtClean="0"/>
              <a:t>Cresko</a:t>
            </a:r>
            <a:r>
              <a:rPr lang="en-US" dirty="0" smtClean="0"/>
              <a:t>, W.A., Wainwright, P.C., </a:t>
            </a:r>
            <a:r>
              <a:rPr lang="en-US" dirty="0" err="1" smtClean="0"/>
              <a:t>Hallgrímsson</a:t>
            </a:r>
            <a:r>
              <a:rPr lang="en-US" dirty="0" smtClean="0"/>
              <a:t>, B., </a:t>
            </a:r>
            <a:r>
              <a:rPr lang="en-US" i="1" dirty="0" smtClean="0"/>
              <a:t>et al.</a:t>
            </a:r>
            <a:r>
              <a:rPr lang="en-US" dirty="0" smtClean="0"/>
              <a:t> 2014. Association between integration structure and functional evolution in the </a:t>
            </a:r>
            <a:r>
              <a:rPr lang="en-US" dirty="0" err="1" smtClean="0"/>
              <a:t>opercular</a:t>
            </a:r>
            <a:r>
              <a:rPr lang="en-US" dirty="0" smtClean="0"/>
              <a:t> four-bar apparatus of the </a:t>
            </a:r>
            <a:r>
              <a:rPr lang="en-US" dirty="0" err="1" smtClean="0"/>
              <a:t>threespine</a:t>
            </a:r>
            <a:r>
              <a:rPr lang="en-US" dirty="0" smtClean="0"/>
              <a:t> stickleback, </a:t>
            </a:r>
            <a:r>
              <a:rPr lang="en-US" dirty="0" err="1" smtClean="0"/>
              <a:t>Gasterosteus</a:t>
            </a:r>
            <a:r>
              <a:rPr lang="en-US" dirty="0" smtClean="0"/>
              <a:t> </a:t>
            </a:r>
            <a:r>
              <a:rPr lang="en-US" dirty="0" err="1" smtClean="0"/>
              <a:t>aculeatus</a:t>
            </a:r>
            <a:r>
              <a:rPr lang="en-US" dirty="0" smtClean="0"/>
              <a:t> (Pisces: </a:t>
            </a:r>
            <a:r>
              <a:rPr lang="en-US" dirty="0" err="1" smtClean="0"/>
              <a:t>Gasterosteidae</a:t>
            </a:r>
            <a:r>
              <a:rPr lang="en-US" dirty="0" smtClean="0"/>
              <a:t>). </a:t>
            </a:r>
            <a:r>
              <a:rPr lang="en-US" i="1" dirty="0" smtClean="0"/>
              <a:t>Biological Journal of the </a:t>
            </a:r>
            <a:r>
              <a:rPr lang="en-US" i="1" dirty="0" err="1" smtClean="0"/>
              <a:t>Linnean</a:t>
            </a:r>
            <a:r>
              <a:rPr lang="en-US" i="1" dirty="0" smtClean="0"/>
              <a:t> Society</a:t>
            </a:r>
            <a:r>
              <a:rPr lang="en-US" dirty="0" smtClean="0"/>
              <a:t> </a:t>
            </a:r>
            <a:r>
              <a:rPr lang="en-US" b="1" dirty="0" smtClean="0"/>
              <a:t>111</a:t>
            </a:r>
            <a:r>
              <a:rPr lang="en-US" dirty="0" smtClean="0"/>
              <a:t>: 375–390.</a:t>
            </a:r>
          </a:p>
          <a:p>
            <a:r>
              <a:rPr lang="en-US" b="1" dirty="0" smtClean="0"/>
              <a:t>13. </a:t>
            </a:r>
            <a:r>
              <a:rPr lang="en-US" dirty="0" err="1" smtClean="0"/>
              <a:t>Klingenberg</a:t>
            </a:r>
            <a:r>
              <a:rPr lang="en-US" dirty="0" smtClean="0"/>
              <a:t>, C.P. 2008. Morphological Integration and Developmental Modularity. </a:t>
            </a:r>
            <a:r>
              <a:rPr lang="en-US" i="1" dirty="0" smtClean="0"/>
              <a:t>Annual Review of Ecology, Evolution, and </a:t>
            </a:r>
            <a:r>
              <a:rPr lang="en-US" i="1" dirty="0" err="1" smtClean="0"/>
              <a:t>Systematics</a:t>
            </a:r>
            <a:r>
              <a:rPr lang="en-US" dirty="0" smtClean="0"/>
              <a:t> </a:t>
            </a:r>
            <a:r>
              <a:rPr lang="en-US" b="1" dirty="0" smtClean="0"/>
              <a:t>39</a:t>
            </a:r>
            <a:r>
              <a:rPr lang="en-US" dirty="0" smtClean="0"/>
              <a:t>: 115–132.</a:t>
            </a:r>
          </a:p>
          <a:p>
            <a:r>
              <a:rPr lang="en-US" b="1" dirty="0" smtClean="0"/>
              <a:t>14. </a:t>
            </a:r>
            <a:r>
              <a:rPr lang="en-US" dirty="0" smtClean="0"/>
              <a:t>Olson</a:t>
            </a:r>
            <a:r>
              <a:rPr lang="en-US" dirty="0" smtClean="0"/>
              <a:t>, E. C. &amp; Miller, R. L. 1958. </a:t>
            </a:r>
            <a:r>
              <a:rPr lang="en-US" i="1" dirty="0" smtClean="0"/>
              <a:t>Morphological Integration</a:t>
            </a:r>
            <a:r>
              <a:rPr lang="en-US" dirty="0" smtClean="0"/>
              <a:t>, 1st ed. The University of Chicago Press.</a:t>
            </a:r>
          </a:p>
          <a:p>
            <a:r>
              <a:rPr lang="en-US" b="1" dirty="0" smtClean="0"/>
              <a:t>15. </a:t>
            </a:r>
            <a:r>
              <a:rPr lang="en-US" dirty="0" smtClean="0"/>
              <a:t>Porto</a:t>
            </a:r>
            <a:r>
              <a:rPr lang="en-US" dirty="0" smtClean="0"/>
              <a:t>, A., de Oliveira, F.B., </a:t>
            </a:r>
            <a:r>
              <a:rPr lang="en-US" dirty="0" err="1" smtClean="0"/>
              <a:t>Shirai</a:t>
            </a:r>
            <a:r>
              <a:rPr lang="en-US" dirty="0" smtClean="0"/>
              <a:t>, L.T., De </a:t>
            </a:r>
            <a:r>
              <a:rPr lang="en-US" dirty="0" err="1" smtClean="0"/>
              <a:t>Conto</a:t>
            </a:r>
            <a:r>
              <a:rPr lang="en-US" dirty="0" smtClean="0"/>
              <a:t>, V. &amp; </a:t>
            </a:r>
            <a:r>
              <a:rPr lang="en-US" dirty="0" err="1" smtClean="0"/>
              <a:t>Marroig</a:t>
            </a:r>
            <a:r>
              <a:rPr lang="en-US" dirty="0" smtClean="0"/>
              <a:t>, G. 2009. The Evolution of Modularity in the Mammalian Skull I: Morphological Integration Patterns and Magnitudes. </a:t>
            </a:r>
            <a:r>
              <a:rPr lang="en-US" i="1" dirty="0" smtClean="0"/>
              <a:t>Evolutionary Biology</a:t>
            </a:r>
            <a:r>
              <a:rPr lang="en-US" dirty="0" smtClean="0"/>
              <a:t> </a:t>
            </a:r>
            <a:r>
              <a:rPr lang="en-US" b="1" dirty="0" smtClean="0"/>
              <a:t>36</a:t>
            </a:r>
            <a:r>
              <a:rPr lang="en-US" dirty="0" smtClean="0"/>
              <a:t>: 118–135.</a:t>
            </a:r>
          </a:p>
          <a:p>
            <a:r>
              <a:rPr lang="en-US" b="1" dirty="0" smtClean="0"/>
              <a:t>16. </a:t>
            </a:r>
            <a:r>
              <a:rPr lang="en-US" dirty="0" smtClean="0"/>
              <a:t>Young</a:t>
            </a:r>
            <a:r>
              <a:rPr lang="en-US" dirty="0" smtClean="0"/>
              <a:t>, N.M., </a:t>
            </a:r>
            <a:r>
              <a:rPr lang="en-US" dirty="0" err="1" smtClean="0"/>
              <a:t>Hallgrímsson</a:t>
            </a:r>
            <a:r>
              <a:rPr lang="en-US" dirty="0" smtClean="0"/>
              <a:t>, B. &amp; Janis, C. 2005. Serial homology and the evolution of mammalian limb </a:t>
            </a:r>
            <a:r>
              <a:rPr lang="en-US" dirty="0" err="1" smtClean="0"/>
              <a:t>covariation</a:t>
            </a:r>
            <a:r>
              <a:rPr lang="en-US" dirty="0" smtClean="0"/>
              <a:t> structure. </a:t>
            </a:r>
            <a:r>
              <a:rPr lang="en-US" i="1" dirty="0" smtClean="0"/>
              <a:t>Evolution</a:t>
            </a:r>
            <a:r>
              <a:rPr lang="en-US" dirty="0" smtClean="0"/>
              <a:t> </a:t>
            </a:r>
            <a:r>
              <a:rPr lang="en-US" b="1" dirty="0" smtClean="0"/>
              <a:t>59</a:t>
            </a:r>
            <a:r>
              <a:rPr lang="en-US" dirty="0" smtClean="0"/>
              <a:t>: 2691–2704.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pergunta que não quer cal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62000" y="2507740"/>
            <a:ext cx="5410200" cy="4274060"/>
          </a:xfrm>
          <a:prstGeom prst="rect">
            <a:avLst/>
          </a:prstGeom>
          <a:noFill/>
        </p:spPr>
      </p:pic>
      <p:sp>
        <p:nvSpPr>
          <p:cNvPr id="4" name="Cloud Callout 3"/>
          <p:cNvSpPr/>
          <p:nvPr/>
        </p:nvSpPr>
        <p:spPr>
          <a:xfrm>
            <a:off x="1828800" y="685800"/>
            <a:ext cx="7239000" cy="1752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98018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processes determine the patterns and magnitudes of integration???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6202" y="76200"/>
            <a:ext cx="7561998" cy="676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1371600" y="1981200"/>
            <a:ext cx="6477000" cy="838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71600" y="4419600"/>
            <a:ext cx="6477000" cy="8382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38600" y="3200400"/>
            <a:ext cx="1143000" cy="1295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" y="1074003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INDIVIDUAL</a:t>
            </a:r>
          </a:p>
          <a:p>
            <a:pPr algn="ctr"/>
            <a:r>
              <a:rPr lang="pt-BR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PROCESSES</a:t>
            </a:r>
            <a:endParaRPr lang="en-US" sz="24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5265003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POPULACIONAL</a:t>
            </a:r>
          </a:p>
          <a:p>
            <a:pPr algn="ctr"/>
            <a:r>
              <a:rPr lang="pt-BR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PROCESSES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Image result for sulfurylase kina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291192"/>
          </a:xfrm>
          <a:prstGeom prst="rect">
            <a:avLst/>
          </a:prstGeom>
          <a:noFill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228600"/>
            <a:ext cx="154305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04800"/>
            <a:ext cx="160972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33400" y="1447800"/>
            <a:ext cx="2362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70582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Developmental modification: </a:t>
            </a:r>
          </a:p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genetic to developmental modularity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62400" y="2362200"/>
            <a:ext cx="0" cy="5334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24200" y="19050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Single mutation</a:t>
            </a:r>
            <a:endParaRPr lang="en-US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92" y="1066800"/>
            <a:ext cx="8978208" cy="527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370582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Brachyomorph phenotype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1200" y="63246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Times New Roman" pitchFamily="18" charset="0"/>
                <a:cs typeface="Times New Roman" pitchFamily="18" charset="0"/>
              </a:rPr>
              <a:t>Hallgrímsson et al. 2006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7363" y="1905001"/>
            <a:ext cx="9178722" cy="39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3048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Higher integration in the </a:t>
            </a:r>
          </a:p>
          <a:p>
            <a:r>
              <a:rPr lang="pt-BR" sz="3200" dirty="0" smtClean="0">
                <a:latin typeface="Times New Roman" pitchFamily="18" charset="0"/>
                <a:cs typeface="Times New Roman" pitchFamily="18" charset="0"/>
              </a:rPr>
              <a:t>brachyomorph phenotype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988</Words>
  <Application>Microsoft Office PowerPoint</Application>
  <PresentationFormat>On-screen Show (4:3)</PresentationFormat>
  <Paragraphs>121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Níveis de Modularidade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Monique</dc:creator>
  <cp:lastModifiedBy>Monique</cp:lastModifiedBy>
  <cp:revision>107</cp:revision>
  <dcterms:created xsi:type="dcterms:W3CDTF">2017-05-01T15:51:33Z</dcterms:created>
  <dcterms:modified xsi:type="dcterms:W3CDTF">2017-05-09T20:21:16Z</dcterms:modified>
</cp:coreProperties>
</file>